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  <p:sldMasterId id="2147483679" r:id="rId2"/>
    <p:sldMasterId id="2147483691" r:id="rId3"/>
  </p:sldMasterIdLst>
  <p:notesMasterIdLst>
    <p:notesMasterId r:id="rId14"/>
  </p:notesMasterIdLst>
  <p:sldIdLst>
    <p:sldId id="256" r:id="rId4"/>
    <p:sldId id="257" r:id="rId5"/>
    <p:sldId id="258" r:id="rId6"/>
    <p:sldId id="259" r:id="rId7"/>
    <p:sldId id="260" r:id="rId8"/>
    <p:sldId id="261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CCCC"/>
    <a:srgbClr val="0000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671C18B-BEEF-4167-A3AC-D522810F54E4}" type="datetimeFigureOut">
              <a:rPr lang="ru-RU"/>
              <a:pPr>
                <a:defRPr/>
              </a:pPr>
              <a:t>23.01.2009</a:t>
            </a:fld>
            <a:endParaRPr lang="ru-RU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46A1BC9A-3F94-4169-AB78-71796C59F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>
                <a:latin typeface="Arial" charset="0"/>
              </a:rPr>
              <a:t>Поискать животных в нете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3B82EB7-7FA4-452D-A555-7B6B98BC2E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5480883-DC6A-42AA-B77D-97E68267DF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5AA48FD-0716-4211-95BF-94D8D149E3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B82EB7-7FA4-452D-A555-7B6B98BC2E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D40627-0BB6-4BD4-A29C-6CDCD832F2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17D957-99A2-40A3-9FEA-318053D55F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D41693-CC4C-4C79-A25A-B391765D2F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DE96F-DDA8-4A76-8F15-80A25756FC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1A88E-9637-4AC4-A2BC-CD5B3EE1AE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8A562E-F973-4FD4-B740-5AC0666E09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0CC70-6980-4B39-B3CB-70A620FCBC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9D40627-0BB6-4BD4-A29C-6CDCD832F2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05AAED-78A2-43B5-B1EC-A5FC05AED0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480883-DC6A-42AA-B77D-97E68267DF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AA48FD-0716-4211-95BF-94D8D149E3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B82EB7-7FA4-452D-A555-7B6B98BC2E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D40627-0BB6-4BD4-A29C-6CDCD832F2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17D957-99A2-40A3-9FEA-318053D55F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D41693-CC4C-4C79-A25A-B391765D2F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1DE96F-DDA8-4A76-8F15-80A25756FC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1A88E-9637-4AC4-A2BC-CD5B3EE1AE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8A562E-F973-4FD4-B740-5AC0666E09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E17D957-99A2-40A3-9FEA-318053D55F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E0CC70-6980-4B39-B3CB-70A620FCBC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05AAED-78A2-43B5-B1EC-A5FC05AED0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480883-DC6A-42AA-B77D-97E68267DF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AA48FD-0716-4211-95BF-94D8D149E3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8D41693-CC4C-4C79-A25A-B391765D2F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21DE96F-DDA8-4A76-8F15-80A25756FC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F31A88E-9637-4AC4-A2BC-CD5B3EE1AE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48A562E-F973-4FD4-B740-5AC0666E09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5E0CC70-6980-4B39-B3CB-70A620FCBC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305AAED-78A2-43B5-B1EC-A5FC05AED0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8305215-A5A8-4CC3-8472-B49C32E964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ransition spd="slow">
    <p:strips dir="r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8305215-A5A8-4CC3-8472-B49C32E964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ransition spd="slow">
    <p:strips dir="r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8305215-A5A8-4CC3-8472-B49C32E964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 spd="slow">
    <p:strips dir="r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jpeg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3505200"/>
            <a:ext cx="8077200" cy="3124200"/>
          </a:xfrm>
        </p:spPr>
        <p:txBody>
          <a:bodyPr/>
          <a:lstStyle/>
          <a:p>
            <a:pPr eaLnBrk="1" hangingPunct="1"/>
            <a:r>
              <a:rPr lang="ru-RU" sz="2800" dirty="0" smtClean="0">
                <a:latin typeface="Comic Sans MS" pitchFamily="66" charset="0"/>
              </a:rPr>
              <a:t>С теми или иными проявлениями симметрии мы встречаемся буквально на каждом шагу. В животном мире это особенно ярко выражено. Давайте за этим понаблюдаем</a:t>
            </a:r>
          </a:p>
        </p:txBody>
      </p:sp>
      <p:sp>
        <p:nvSpPr>
          <p:cNvPr id="3" name="Выгнутая влево стрелка 2"/>
          <p:cNvSpPr/>
          <p:nvPr/>
        </p:nvSpPr>
        <p:spPr>
          <a:xfrm rot="20731744">
            <a:off x="438825" y="1445290"/>
            <a:ext cx="8314421" cy="1754326"/>
          </a:xfrm>
          <a:prstGeom prst="curvedRightArrow">
            <a:avLst>
              <a:gd name="adj1" fmla="val 50000"/>
              <a:gd name="adj2" fmla="val 50000"/>
              <a:gd name="adj3" fmla="val 25000"/>
            </a:avLst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17780" cmpd="sng">
                  <a:solidFill>
                    <a:srgbClr val="000000"/>
                  </a:solidFill>
                  <a:prstDash val="solid"/>
                  <a:miter lim="800000"/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50800" algn="tl" rotWithShape="0">
                    <a:srgbClr val="000000"/>
                  </a:outerShdw>
                  <a:reflection blurRad="6350" stA="60000" endA="900" endPos="58000" dir="5400000" sy="-100000" algn="bl" rotWithShape="0"/>
                </a:effectLst>
                <a:latin typeface="Comic Sans MS" pitchFamily="66" charset="0"/>
              </a:rPr>
              <a:t>Симметрия в мире животных</a:t>
            </a:r>
            <a:endParaRPr lang="ru-RU" sz="5400" b="1" dirty="0">
              <a:ln w="17780" cmpd="sng">
                <a:solidFill>
                  <a:srgbClr val="000000"/>
                </a:solidFill>
                <a:prstDash val="solid"/>
                <a:miter lim="800000"/>
              </a:ln>
              <a:blipFill>
                <a:blip r:embed="rId3"/>
                <a:stretch>
                  <a:fillRect/>
                </a:stretch>
              </a:blipFill>
              <a:effectLst>
                <a:outerShdw blurRad="50800" algn="tl" rotWithShape="0">
                  <a:srgbClr val="000000"/>
                </a:outerShdw>
                <a:reflection blurRad="6350" stA="60000" endA="900" endPos="58000" dir="5400000" sy="-100000" algn="bl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Рисунок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770124" y="5029200"/>
            <a:ext cx="1373875" cy="1828800"/>
          </a:xfrm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chemeClr val="tx2">
                    <a:satMod val="130000"/>
                  </a:schemeClr>
                </a:solidFill>
                <a:latin typeface="Candara" pitchFamily="34" charset="0"/>
              </a:rPr>
              <a:t>Ещё симметрия встречается при отражении в воде</a:t>
            </a:r>
          </a:p>
        </p:txBody>
      </p:sp>
      <p:pic>
        <p:nvPicPr>
          <p:cNvPr id="26640" name="Picture 16" descr="природа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2057400"/>
            <a:ext cx="2436813" cy="3606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7772400" y="6211669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ГЛАВНУЮ</a:t>
            </a:r>
            <a:endParaRPr lang="ru-RU" b="1" i="1" u="sng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 descr="Рисунок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1676400"/>
            <a:ext cx="2631558" cy="2057400"/>
          </a:xfrm>
          <a:prstGeom prst="rect">
            <a:avLst/>
          </a:prstGeom>
        </p:spPr>
      </p:pic>
      <p:pic>
        <p:nvPicPr>
          <p:cNvPr id="11" name="Рисунок 10" descr="Рисунок1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3000" y="4419600"/>
            <a:ext cx="2400300" cy="1871663"/>
          </a:xfrm>
          <a:prstGeom prst="rect">
            <a:avLst/>
          </a:prstGeo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2" y="0"/>
            <a:ext cx="9134515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" y="0"/>
            <a:ext cx="8686800" cy="2585323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>
                <a:ln w="11430"/>
                <a:solidFill>
                  <a:srgbClr val="FFCC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Бабочки- самые СИММЕТРИЧНЫЕ </a:t>
            </a:r>
            <a:r>
              <a:rPr lang="ru-RU" sz="5400" b="1" spc="50" dirty="0">
                <a:ln w="11430"/>
                <a:solidFill>
                  <a:srgbClr val="FFCCCC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насекомые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Рисунок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1905000"/>
            <a:ext cx="2491409" cy="2769704"/>
          </a:xfrm>
          <a:prstGeom prst="rect">
            <a:avLst/>
          </a:prstGeom>
        </p:spPr>
      </p:pic>
      <p:pic>
        <p:nvPicPr>
          <p:cNvPr id="11" name="Рисунок 10" descr="Рисунок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676650" cy="2762250"/>
          </a:xfrm>
          <a:prstGeom prst="rect">
            <a:avLst/>
          </a:prstGeom>
        </p:spPr>
      </p:pic>
      <p:pic>
        <p:nvPicPr>
          <p:cNvPr id="6149" name="Picture 7" descr="2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4343400"/>
            <a:ext cx="1314450" cy="144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6" name="WordArt 12" descr="1186421710_6"/>
          <p:cNvSpPr>
            <a:spLocks noChangeArrowheads="1" noChangeShapeType="1" noTextEdit="1"/>
          </p:cNvSpPr>
          <p:nvPr/>
        </p:nvSpPr>
        <p:spPr bwMode="auto">
          <a:xfrm rot="-1114085">
            <a:off x="230188" y="1920875"/>
            <a:ext cx="8382000" cy="7048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40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6"/>
                  <a:srcRect/>
                  <a:stretch>
                    <a:fillRect/>
                  </a:stretch>
                </a:blipFill>
                <a:latin typeface="Comic Sans MS"/>
              </a:rPr>
              <a:t>Но не одни бабочки симметричны!</a:t>
            </a:r>
          </a:p>
        </p:txBody>
      </p:sp>
      <p:pic>
        <p:nvPicPr>
          <p:cNvPr id="14" name="Рисунок 13" descr="Рисунок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10463" y="3994484"/>
            <a:ext cx="3633537" cy="2863516"/>
          </a:xfrm>
          <a:prstGeom prst="rect">
            <a:avLst/>
          </a:prstGeom>
        </p:spPr>
      </p:pic>
      <p:pic>
        <p:nvPicPr>
          <p:cNvPr id="16" name="Рисунок 15" descr="Рисунок4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34200" y="1600200"/>
            <a:ext cx="1371600" cy="1371600"/>
          </a:xfrm>
          <a:prstGeom prst="rect">
            <a:avLst/>
          </a:prstGeom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Рисунок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" y="1"/>
            <a:ext cx="2819400" cy="2819400"/>
          </a:xfrm>
          <a:prstGeom prst="rect">
            <a:avLst/>
          </a:prstGeom>
        </p:spPr>
      </p:pic>
      <p:pic>
        <p:nvPicPr>
          <p:cNvPr id="6" name="Рисунок 5" descr="Рисунок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3429000"/>
            <a:ext cx="4239491" cy="3218213"/>
          </a:xfrm>
          <a:prstGeom prst="rect">
            <a:avLst/>
          </a:prstGeom>
        </p:spPr>
      </p:pic>
      <p:pic>
        <p:nvPicPr>
          <p:cNvPr id="11" name="Рисунок 10" descr="Рисунок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4038600"/>
            <a:ext cx="2590800" cy="2590800"/>
          </a:xfrm>
          <a:prstGeom prst="rect">
            <a:avLst/>
          </a:prstGeom>
        </p:spPr>
      </p:pic>
      <p:pic>
        <p:nvPicPr>
          <p:cNvPr id="12" name="Рисунок 11" descr="Рисунок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1961" y="1"/>
            <a:ext cx="2641838" cy="2666999"/>
          </a:xfrm>
          <a:prstGeom prst="rect">
            <a:avLst/>
          </a:prstGeo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Рисунок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228600"/>
            <a:ext cx="3200400" cy="3173046"/>
          </a:xfrm>
        </p:spPr>
      </p:pic>
      <p:pic>
        <p:nvPicPr>
          <p:cNvPr id="6" name="Рисунок 5" descr="Рисунок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3505200"/>
            <a:ext cx="3657600" cy="3174871"/>
          </a:xfrm>
          <a:prstGeom prst="rect">
            <a:avLst/>
          </a:prstGeom>
        </p:spPr>
      </p:pic>
      <p:pic>
        <p:nvPicPr>
          <p:cNvPr id="7" name="Рисунок 6" descr="Рисунок1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565712"/>
            <a:ext cx="3962400" cy="3292288"/>
          </a:xfrm>
          <a:prstGeom prst="rect">
            <a:avLst/>
          </a:prstGeom>
        </p:spPr>
      </p:pic>
      <p:pic>
        <p:nvPicPr>
          <p:cNvPr id="8" name="Рисунок 7" descr="Рисунок1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2610" y="1"/>
            <a:ext cx="4711389" cy="2971799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990600" y="0"/>
            <a:ext cx="7924800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charset="0"/>
              </a:rPr>
              <a:t>Симметрия в </a:t>
            </a:r>
            <a:r>
              <a:rPr lang="ru-RU" sz="5400" b="1" cap="all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charset="0"/>
              </a:rPr>
              <a:t>мире растений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charset="0"/>
            </a:endParaRPr>
          </a:p>
        </p:txBody>
      </p:sp>
      <p:pic>
        <p:nvPicPr>
          <p:cNvPr id="8" name="Рисунок 7" descr="Рисунок2.jpg"/>
          <p:cNvPicPr>
            <a:picLocks noChangeAspect="1"/>
          </p:cNvPicPr>
          <p:nvPr/>
        </p:nvPicPr>
        <p:blipFill>
          <a:blip r:embed="rId2"/>
          <a:srcRect l="3876" t="4454" r="9012" b="10920"/>
          <a:stretch>
            <a:fillRect/>
          </a:stretch>
        </p:blipFill>
        <p:spPr>
          <a:xfrm>
            <a:off x="4419600" y="1981200"/>
            <a:ext cx="441960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Рисунок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066800" y="4191000"/>
            <a:ext cx="2971800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Рисунок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1219200"/>
            <a:ext cx="1828800" cy="3009900"/>
          </a:xfrm>
          <a:prstGeom prst="rect">
            <a:avLst/>
          </a:prstGeom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5344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>
                <a:solidFill>
                  <a:schemeClr val="tx2">
                    <a:satMod val="130000"/>
                  </a:schemeClr>
                </a:solidFill>
              </a:rPr>
              <a:t>Чаще всего симметрия наблюдается в цветах и деревьях</a:t>
            </a:r>
          </a:p>
        </p:txBody>
      </p:sp>
      <p:pic>
        <p:nvPicPr>
          <p:cNvPr id="8" name="Рисунок 7" descr="Рисунок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1676400"/>
            <a:ext cx="2241176" cy="31017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Рисунок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5333" y="3810000"/>
            <a:ext cx="2878667" cy="2692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 descr="Рисунок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" y="4419600"/>
            <a:ext cx="2557463" cy="2028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Рисунок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800" y="1676400"/>
            <a:ext cx="2712720" cy="1676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161</TotalTime>
  <Words>64</Words>
  <Application>Microsoft PowerPoint</Application>
  <PresentationFormat>Экран (4:3)</PresentationFormat>
  <Paragraphs>9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Открытая</vt:lpstr>
      <vt:lpstr>Тема Office</vt:lpstr>
      <vt:lpstr>1_Тема Office</vt:lpstr>
      <vt:lpstr>С теми или иными проявлениями симметрии мы встречаемся буквально на каждом шагу. В животном мире это особенно ярко выражено. Давайте за этим понаблюдаем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Чаще всего симметрия наблюдается в цветах и деревьях</vt:lpstr>
      <vt:lpstr>Ещё симметрия встречается при отражении в воде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Алёна</cp:lastModifiedBy>
  <cp:revision>44</cp:revision>
  <cp:lastPrinted>1601-01-01T00:00:00Z</cp:lastPrinted>
  <dcterms:created xsi:type="dcterms:W3CDTF">1601-01-01T00:00:00Z</dcterms:created>
  <dcterms:modified xsi:type="dcterms:W3CDTF">2009-01-23T15:27:25Z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